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4"/>
  </p:notesMasterIdLst>
  <p:sldIdLst>
    <p:sldId id="256" r:id="rId2"/>
    <p:sldId id="257" r:id="rId3"/>
    <p:sldId id="274" r:id="rId4"/>
    <p:sldId id="275" r:id="rId5"/>
    <p:sldId id="258" r:id="rId6"/>
    <p:sldId id="276" r:id="rId7"/>
    <p:sldId id="277" r:id="rId8"/>
    <p:sldId id="259" r:id="rId9"/>
    <p:sldId id="278" r:id="rId10"/>
    <p:sldId id="280" r:id="rId11"/>
    <p:sldId id="279" r:id="rId12"/>
    <p:sldId id="273" r:id="rId13"/>
  </p:sldIdLst>
  <p:sldSz cx="12192000" cy="6858000"/>
  <p:notesSz cx="7010400" cy="9296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italic r:id="rId24"/>
      <p:boldItalic r:id="rId25"/>
    </p:embeddedFont>
    <p:embeddedFont>
      <p:font typeface="Montserrat Medium" panose="00000600000000000000" pitchFamily="2" charset="0"/>
      <p:regular r:id="rId26"/>
      <p:bold r:id="rId27"/>
      <p:italic r:id="rId28"/>
      <p:boldItalic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32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135" y="0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dad3dcb7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15dad3dcb75_0_17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Provide summary of Phase – 1.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Include the suggestions and improvements made.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3" name="Google Shape;203;g15dad3dcb75_0_17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970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dad3dcb7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15dad3dcb75_0_17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Provide summary of Phase – 1.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Include the suggestions and improvements made.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3" name="Google Shape;203;g15dad3dcb75_0_17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241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a basic introduction of the project and also an overview of scope it entails.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Set the context.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3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Provide a basic introduction of the project and also an overview of scope it entails.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Set the context.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7" name="Google Shape;187;p3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3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a basic introduction of the project and also an overview of scope it entails.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Set the context.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3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956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6406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32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648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54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dad3dcb7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15dad3dcb75_0_17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 summary of Phase – 1.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Include the suggestions and improvements made.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15dad3dcb75_0_17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dad3dcb7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15dad3dcb75_0_17:notes"/>
          <p:cNvSpPr txBox="1">
            <a:spLocks noGrp="1"/>
          </p:cNvSpPr>
          <p:nvPr>
            <p:ph type="body" idx="1"/>
          </p:nvPr>
        </p:nvSpPr>
        <p:spPr>
          <a:xfrm>
            <a:off x="701848" y="4416426"/>
            <a:ext cx="56082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Provide summary of Phase – 1.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Include the suggestions and improvements made.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3" name="Google Shape;203;g15dad3dcb75_0_17:notes"/>
          <p:cNvSpPr txBox="1">
            <a:spLocks noGrp="1"/>
          </p:cNvSpPr>
          <p:nvPr>
            <p:ph type="sldNum" idx="12"/>
          </p:nvPr>
        </p:nvSpPr>
        <p:spPr>
          <a:xfrm>
            <a:off x="3970135" y="8829675"/>
            <a:ext cx="30387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136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700" cy="859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700" cy="61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1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1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1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9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9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title" idx="2"/>
          </p:nvPr>
        </p:nvSpPr>
        <p:spPr>
          <a:xfrm>
            <a:off x="6422083" y="3284233"/>
            <a:ext cx="31869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3"/>
          </p:nvPr>
        </p:nvSpPr>
        <p:spPr>
          <a:xfrm>
            <a:off x="6422083" y="4197433"/>
            <a:ext cx="31869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700" cy="61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700" cy="79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700" cy="61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7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1197852" y="4745117"/>
            <a:ext cx="2228700" cy="15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7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4"/>
          </p:nvPr>
        </p:nvSpPr>
        <p:spPr>
          <a:xfrm>
            <a:off x="3720352" y="4745117"/>
            <a:ext cx="2228700" cy="15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7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6"/>
          </p:nvPr>
        </p:nvSpPr>
        <p:spPr>
          <a:xfrm>
            <a:off x="6242852" y="4745117"/>
            <a:ext cx="2228700" cy="15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7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subTitle" idx="8"/>
          </p:nvPr>
        </p:nvSpPr>
        <p:spPr>
          <a:xfrm>
            <a:off x="8765352" y="4745117"/>
            <a:ext cx="2228700" cy="15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3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3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3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1"/>
          </p:nvPr>
        </p:nvSpPr>
        <p:spPr>
          <a:xfrm>
            <a:off x="4717997" y="309968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3"/>
          </p:nvPr>
        </p:nvSpPr>
        <p:spPr>
          <a:xfrm>
            <a:off x="8038069" y="309968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6"/>
          </p:nvPr>
        </p:nvSpPr>
        <p:spPr>
          <a:xfrm>
            <a:off x="1397933" y="309968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8"/>
          </p:nvPr>
        </p:nvSpPr>
        <p:spPr>
          <a:xfrm>
            <a:off x="4717997" y="510834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ubTitle" idx="13"/>
          </p:nvPr>
        </p:nvSpPr>
        <p:spPr>
          <a:xfrm>
            <a:off x="8038069" y="510834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15"/>
          </p:nvPr>
        </p:nvSpPr>
        <p:spPr>
          <a:xfrm>
            <a:off x="1397933" y="510834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900" cy="50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1"/>
          </p:nvPr>
        </p:nvSpPr>
        <p:spPr>
          <a:xfrm>
            <a:off x="1784317" y="2284067"/>
            <a:ext cx="3636900" cy="80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900" cy="50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4"/>
          </p:nvPr>
        </p:nvSpPr>
        <p:spPr>
          <a:xfrm>
            <a:off x="1784317" y="4456234"/>
            <a:ext cx="3636900" cy="80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title" idx="5"/>
          </p:nvPr>
        </p:nvSpPr>
        <p:spPr>
          <a:xfrm>
            <a:off x="6770883" y="3146433"/>
            <a:ext cx="3636900" cy="50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6"/>
          </p:nvPr>
        </p:nvSpPr>
        <p:spPr>
          <a:xfrm>
            <a:off x="6770883" y="2284067"/>
            <a:ext cx="3636900" cy="80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title" idx="7"/>
          </p:nvPr>
        </p:nvSpPr>
        <p:spPr>
          <a:xfrm>
            <a:off x="6770883" y="5318600"/>
            <a:ext cx="3636900" cy="50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ubTitle" idx="8"/>
          </p:nvPr>
        </p:nvSpPr>
        <p:spPr>
          <a:xfrm>
            <a:off x="6770883" y="4456234"/>
            <a:ext cx="3636900" cy="80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300" cy="27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300" cy="27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300" cy="27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7900" cy="15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700" cy="79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300" cy="145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3"/>
          <p:cNvSpPr txBox="1"/>
          <p:nvPr/>
        </p:nvSpPr>
        <p:spPr>
          <a:xfrm>
            <a:off x="1233167" y="4760000"/>
            <a:ext cx="44073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US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US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US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1">
  <p:cSld name="CAPTION_ONLY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4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300" cy="1670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300" cy="167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1pPr>
            <a:lvl2pPr marL="914400" lvl="1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2pPr>
            <a:lvl3pPr marL="1371600" lvl="2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3pPr>
            <a:lvl4pPr marL="1828800" lvl="3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4pPr>
            <a:lvl5pPr marL="2286000" lvl="4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5pPr>
            <a:lvl6pPr marL="2743200" lvl="5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6pPr>
            <a:lvl7pPr marL="3200400" lvl="6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7pPr>
            <a:lvl8pPr marL="3657600" lvl="7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8pPr>
            <a:lvl9pPr marL="4114800" lvl="8" indent="-3619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100" cy="545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8" y="552066"/>
            <a:ext cx="10168735" cy="384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7" y="-469214"/>
            <a:ext cx="12413059" cy="469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9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100" cy="443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ExtraBold"/>
              <a:buNone/>
              <a:defRPr sz="37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●"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■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■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Montserrat"/>
              <a:buChar char="■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7" r:id="rId34"/>
  </p:sldLayoutIdLst>
  <mc:AlternateContent xmlns:mc="http://schemas.openxmlformats.org/markup-compatibility/2006" xmlns:p14="http://schemas.microsoft.com/office/powerpoint/2010/main">
    <mc:Choice Requires="p14">
      <p:transition spd="slow" p14:dur="23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athanrooy.github.io/posts/2017-11-30/evolving-simple-organisms-using-a-genetic-algorithm-and-deep-learnin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www.researchgate.net/publication/309770246_A_Study_on_Genetic_Algorithm_and_its_Application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9/JSEN.2021.305589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38/s42256-020-00257-z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/>
          <p:nvPr/>
        </p:nvSpPr>
        <p:spPr>
          <a:xfrm>
            <a:off x="1623875" y="471425"/>
            <a:ext cx="8368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UE20CS302 – Machine Intelligence</a:t>
            </a:r>
            <a:endParaRPr sz="1800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</a:rPr>
              <a:t>Mini Project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1839074" y="3733800"/>
            <a:ext cx="9093900" cy="21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Project Title   :Evolving Organisms with Genetic Algorithm</a:t>
            </a:r>
            <a:endParaRPr sz="2400" i="0" u="none" strike="noStrike" cap="none" dirty="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Team No: 13</a:t>
            </a:r>
            <a:endParaRPr sz="2400" i="0" u="none" strike="noStrike" cap="none" dirty="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Project Guide : </a:t>
            </a:r>
            <a:endParaRPr sz="2400" i="0" u="none" strike="noStrike" cap="none" dirty="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Project Team  </a:t>
            </a:r>
            <a:r>
              <a:rPr lang="en-US" sz="2400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with SRNs : Md </a:t>
            </a:r>
            <a:r>
              <a:rPr lang="en-US" sz="2400" dirty="0" err="1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Taseen</a:t>
            </a:r>
            <a:r>
              <a:rPr lang="en-US" sz="2400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Atehar</a:t>
            </a:r>
            <a:r>
              <a:rPr lang="en-US" sz="2400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 PES2UG20CS191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       M Manonmana Udupa PES2UG20CS181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 dirty="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       Hrishikesh B.H  PES2UG20CS144</a:t>
            </a:r>
            <a:endParaRPr sz="2400" i="0" u="none" strike="noStrike" cap="none" dirty="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i="0" u="none" strike="noStrike" cap="none" dirty="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ctrTitle"/>
          </p:nvPr>
        </p:nvSpPr>
        <p:spPr>
          <a:xfrm>
            <a:off x="1974275" y="2600125"/>
            <a:ext cx="7667700" cy="859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Evolving Organisms with Genetic Algorithm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5"/>
          <p:cNvSpPr txBox="1"/>
          <p:nvPr/>
        </p:nvSpPr>
        <p:spPr>
          <a:xfrm>
            <a:off x="989103" y="1903925"/>
            <a:ext cx="9601200" cy="4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As the number of generations increases , the organisms learn to avoid poison and consume only food.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From the graph ,we can see that the amount of food left at the end of a cycle decreases each generation and the amount of poison in the environment increases.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From  this we infer that the organisms have learned to avoid poison and seek food in few generations.</a:t>
            </a:r>
            <a:endParaRPr sz="2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4405140" y="1156055"/>
            <a:ext cx="102927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491" marR="0" lvl="0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Results and Discussion</a:t>
            </a:r>
            <a:endParaRPr sz="1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942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5"/>
          <p:cNvSpPr txBox="1"/>
          <p:nvPr/>
        </p:nvSpPr>
        <p:spPr>
          <a:xfrm>
            <a:off x="989103" y="1903925"/>
            <a:ext cx="9601200" cy="4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https://nathanrooy.github.io/posts/2017-11-30/evolving-simple-organisms-using-a-genetic-algorithm-and-deep-learning/</a:t>
            </a:r>
            <a:endParaRPr lang="en-IN" sz="2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endParaRPr lang="en-IN" sz="2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https://www.researchgate.net/publication/309770246_A_Study_on_Genetic_Algorithm_and_its_Applications</a:t>
            </a:r>
            <a:endParaRPr lang="en-IN" sz="2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endParaRPr sz="2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4405140" y="1156055"/>
            <a:ext cx="102927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491" marR="0" lvl="0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Refrences</a:t>
            </a:r>
            <a:endParaRPr sz="1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2217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/>
          <p:nvPr/>
        </p:nvSpPr>
        <p:spPr>
          <a:xfrm>
            <a:off x="4371485" y="3352800"/>
            <a:ext cx="250658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>
                <a:solidFill>
                  <a:schemeClr val="accent1"/>
                </a:solidFill>
                <a:latin typeface="Trebuchet MS"/>
                <a:sym typeface="Wingdings" panose="05000000000000000000" pitchFamily="2" charset="2"/>
              </a:rPr>
              <a:t>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3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41900" y="2209800"/>
            <a:ext cx="102261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IN" sz="32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objective of this Project is to simulate an organism in a hostile environment where the first generation is placed without any knowledge or guidance.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IN" sz="32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Through reinforcement learning and an application of genetic algorithm, the organisms learn to seek the beneficial ‘food’ and avoid the ‘poison’ through the generations.</a:t>
            </a:r>
            <a:endParaRPr sz="32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3"/>
          <p:cNvSpPr txBox="1"/>
          <p:nvPr/>
        </p:nvSpPr>
        <p:spPr>
          <a:xfrm>
            <a:off x="4191000" y="1143002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marR="0" lvl="0" indent="-34289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1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3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41900" y="2014591"/>
            <a:ext cx="102261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project demonstrates a method that can be used to train organisms in various simulations, for example microbial simulations or simulations of an ecosystem.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IN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prototype presented proves the working of this model and can be further  trained and applied to various simulations as required.</a:t>
            </a:r>
            <a:endParaRPr sz="2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3"/>
          <p:cNvSpPr txBox="1"/>
          <p:nvPr/>
        </p:nvSpPr>
        <p:spPr>
          <a:xfrm>
            <a:off x="4191000" y="1143002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marR="0" lvl="0" indent="-34289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Application  and Uses</a:t>
            </a:r>
            <a:endParaRPr sz="1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314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3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42025" y="2209800"/>
            <a:ext cx="102261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IN" sz="2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Using the basic Genetic Algorithm structure i.e., we first randomly create a population and allow them to explore and learn the environment.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 of these organisms the fitter ones have higher probability of caring their genes to the next generation.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IN" sz="2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fitter one</a:t>
            </a: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 are calculated according to the health of the organism which is the amount of food and poisoned they’ve consumed.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IN" sz="2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next generation are po</a:t>
            </a: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pulated using a basic crossover and may undergo mutation to produce fitter organisms compared to the previous generation</a:t>
            </a:r>
            <a:endParaRPr sz="2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3"/>
          <p:cNvSpPr txBox="1"/>
          <p:nvPr/>
        </p:nvSpPr>
        <p:spPr>
          <a:xfrm>
            <a:off x="4191000" y="1143002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marR="0" lvl="0" indent="-34289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High level Architecture</a:t>
            </a:r>
            <a:endParaRPr sz="1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37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4"/>
          <p:cNvSpPr txBox="1"/>
          <p:nvPr/>
        </p:nvSpPr>
        <p:spPr>
          <a:xfrm>
            <a:off x="760819" y="1699861"/>
            <a:ext cx="10218300" cy="4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●"/>
            </a:pPr>
            <a:endParaRPr sz="2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4"/>
          <p:cNvSpPr txBox="1"/>
          <p:nvPr/>
        </p:nvSpPr>
        <p:spPr>
          <a:xfrm>
            <a:off x="3872380" y="400259"/>
            <a:ext cx="869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491" marR="0" lvl="0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sz="1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94766F7-61ED-EB7D-631C-3DA909250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821623"/>
              </p:ext>
            </p:extLst>
          </p:nvPr>
        </p:nvGraphicFramePr>
        <p:xfrm>
          <a:off x="590111" y="1253448"/>
          <a:ext cx="10218300" cy="5017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660">
                  <a:extLst>
                    <a:ext uri="{9D8B030D-6E8A-4147-A177-3AD203B41FA5}">
                      <a16:colId xmlns:a16="http://schemas.microsoft.com/office/drawing/2014/main" val="1111254410"/>
                    </a:ext>
                  </a:extLst>
                </a:gridCol>
                <a:gridCol w="2043660">
                  <a:extLst>
                    <a:ext uri="{9D8B030D-6E8A-4147-A177-3AD203B41FA5}">
                      <a16:colId xmlns:a16="http://schemas.microsoft.com/office/drawing/2014/main" val="1968346851"/>
                    </a:ext>
                  </a:extLst>
                </a:gridCol>
                <a:gridCol w="2043660">
                  <a:extLst>
                    <a:ext uri="{9D8B030D-6E8A-4147-A177-3AD203B41FA5}">
                      <a16:colId xmlns:a16="http://schemas.microsoft.com/office/drawing/2014/main" val="798510908"/>
                    </a:ext>
                  </a:extLst>
                </a:gridCol>
                <a:gridCol w="2043660">
                  <a:extLst>
                    <a:ext uri="{9D8B030D-6E8A-4147-A177-3AD203B41FA5}">
                      <a16:colId xmlns:a16="http://schemas.microsoft.com/office/drawing/2014/main" val="3570415204"/>
                    </a:ext>
                  </a:extLst>
                </a:gridCol>
                <a:gridCol w="2043660">
                  <a:extLst>
                    <a:ext uri="{9D8B030D-6E8A-4147-A177-3AD203B41FA5}">
                      <a16:colId xmlns:a16="http://schemas.microsoft.com/office/drawing/2014/main" val="1399293989"/>
                    </a:ext>
                  </a:extLst>
                </a:gridCol>
              </a:tblGrid>
              <a:tr h="479019">
                <a:tc>
                  <a:txBody>
                    <a:bodyPr/>
                    <a:lstStyle/>
                    <a:p>
                      <a:r>
                        <a:rPr lang="en-US" dirty="0"/>
                        <a:t>Title of the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of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Journal/Conference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24"/>
                  </a:ext>
                </a:extLst>
              </a:tr>
              <a:tr h="1859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i="1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Research on an Improved Ant Colony Algorithm-Fusion with Genetic Algorithm for Route Planning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ITNEC48623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Efficiency is improvised based on the round trip calculated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Efficiency is low due to low local optimum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81876"/>
                  </a:ext>
                </a:extLst>
              </a:tr>
              <a:tr h="1267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i="1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Hybrid Genetic Algorithm Based on Information Entropy and Game Theory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10.1109/ACCESS.2020.2971060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 group genetic operations are performed in 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complexity is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260453"/>
                  </a:ext>
                </a:extLst>
              </a:tr>
              <a:tr h="1232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i="1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Self-Adaptive Hybrid Extreme Learning Machine for Heterogeneous Neural Networks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10.1109/IJCNN48605.2020.9207608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Evolve homogenous networks to heterogenous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Time complexity is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16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4"/>
          <p:cNvSpPr txBox="1"/>
          <p:nvPr/>
        </p:nvSpPr>
        <p:spPr>
          <a:xfrm>
            <a:off x="1141075" y="1903925"/>
            <a:ext cx="10218300" cy="4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●"/>
            </a:pPr>
            <a:endParaRPr sz="2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4"/>
          <p:cNvSpPr txBox="1"/>
          <p:nvPr/>
        </p:nvSpPr>
        <p:spPr>
          <a:xfrm>
            <a:off x="3934025" y="1119450"/>
            <a:ext cx="869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491" marR="0" lvl="0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sz="1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94766F7-61ED-EB7D-631C-3DA909250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762761"/>
              </p:ext>
            </p:extLst>
          </p:nvPr>
        </p:nvGraphicFramePr>
        <p:xfrm>
          <a:off x="359595" y="1654183"/>
          <a:ext cx="11589245" cy="4664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849">
                  <a:extLst>
                    <a:ext uri="{9D8B030D-6E8A-4147-A177-3AD203B41FA5}">
                      <a16:colId xmlns:a16="http://schemas.microsoft.com/office/drawing/2014/main" val="1111254410"/>
                    </a:ext>
                  </a:extLst>
                </a:gridCol>
                <a:gridCol w="2317849">
                  <a:extLst>
                    <a:ext uri="{9D8B030D-6E8A-4147-A177-3AD203B41FA5}">
                      <a16:colId xmlns:a16="http://schemas.microsoft.com/office/drawing/2014/main" val="1968346851"/>
                    </a:ext>
                  </a:extLst>
                </a:gridCol>
                <a:gridCol w="2317849">
                  <a:extLst>
                    <a:ext uri="{9D8B030D-6E8A-4147-A177-3AD203B41FA5}">
                      <a16:colId xmlns:a16="http://schemas.microsoft.com/office/drawing/2014/main" val="798510908"/>
                    </a:ext>
                  </a:extLst>
                </a:gridCol>
                <a:gridCol w="2317849">
                  <a:extLst>
                    <a:ext uri="{9D8B030D-6E8A-4147-A177-3AD203B41FA5}">
                      <a16:colId xmlns:a16="http://schemas.microsoft.com/office/drawing/2014/main" val="3570415204"/>
                    </a:ext>
                  </a:extLst>
                </a:gridCol>
                <a:gridCol w="2317849">
                  <a:extLst>
                    <a:ext uri="{9D8B030D-6E8A-4147-A177-3AD203B41FA5}">
                      <a16:colId xmlns:a16="http://schemas.microsoft.com/office/drawing/2014/main" val="1399293989"/>
                    </a:ext>
                  </a:extLst>
                </a:gridCol>
              </a:tblGrid>
              <a:tr h="409190">
                <a:tc>
                  <a:txBody>
                    <a:bodyPr/>
                    <a:lstStyle/>
                    <a:p>
                      <a:r>
                        <a:rPr lang="en-US" dirty="0"/>
                        <a:t>Title of the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of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Journal/Conference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24"/>
                  </a:ext>
                </a:extLst>
              </a:tr>
              <a:tr h="1038922">
                <a:tc>
                  <a:txBody>
                    <a:bodyPr/>
                    <a:lstStyle/>
                    <a:p>
                      <a:r>
                        <a:rPr lang="en-IN" sz="1400" b="1" i="1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Energy-Efficient Routing Using Genetic Algorithm in Cluster-Based Wireless Sensor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10.1109/VTCFall.2019.8891489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performance gap grows as the sensor field increases.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Performs the CH selection and the route discovery in one phase.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Performance decreases when the sensor field is small.</a:t>
                      </a:r>
                    </a:p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Random initialization of CP may create a cyclic path.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81876"/>
                  </a:ext>
                </a:extLst>
              </a:tr>
              <a:tr h="1616081">
                <a:tc>
                  <a:txBody>
                    <a:bodyPr/>
                    <a:lstStyle/>
                    <a:p>
                      <a:r>
                        <a:rPr lang="en-IN" sz="1400" b="1" i="1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Deep Reinforcement Learning using Genetic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IN" sz="1400" b="1" i="1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Algorithm for Parameter Optimization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arXiv:1905.04100v1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GAs find good parameter values leading to better task performance, faster.</a:t>
                      </a:r>
                    </a:p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Finds learning algorithm parameters that needs fewer epochs.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Contains Gaussian noise which needs to be reduced.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476626"/>
                  </a:ext>
                </a:extLst>
              </a:tr>
              <a:tr h="666426">
                <a:tc>
                  <a:txBody>
                    <a:bodyPr/>
                    <a:lstStyle/>
                    <a:p>
                      <a:r>
                        <a:rPr lang="en-IN" sz="1400" b="1" i="1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Applying m-Mutation Operator in Genetic 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IN" sz="1400" b="1" i="1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Algorithm to Solve Permutation Problems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10.1109/ICSCAN.2019.8878867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Genetic algorithm solves permutation problem by quickly searching the search space.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Traditional crossover operators cannot be used to perform crossover of permutation problem solutions 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419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64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4"/>
          <p:cNvSpPr txBox="1"/>
          <p:nvPr/>
        </p:nvSpPr>
        <p:spPr>
          <a:xfrm>
            <a:off x="1141075" y="1903925"/>
            <a:ext cx="10218300" cy="4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●"/>
            </a:pPr>
            <a:endParaRPr sz="2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4"/>
          <p:cNvSpPr txBox="1"/>
          <p:nvPr/>
        </p:nvSpPr>
        <p:spPr>
          <a:xfrm>
            <a:off x="3934025" y="1119450"/>
            <a:ext cx="869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491" marR="0" lvl="0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sz="1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94766F7-61ED-EB7D-631C-3DA909250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446481"/>
              </p:ext>
            </p:extLst>
          </p:nvPr>
        </p:nvGraphicFramePr>
        <p:xfrm>
          <a:off x="934948" y="1617668"/>
          <a:ext cx="9733055" cy="5065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11">
                  <a:extLst>
                    <a:ext uri="{9D8B030D-6E8A-4147-A177-3AD203B41FA5}">
                      <a16:colId xmlns:a16="http://schemas.microsoft.com/office/drawing/2014/main" val="1111254410"/>
                    </a:ext>
                  </a:extLst>
                </a:gridCol>
                <a:gridCol w="2039762">
                  <a:extLst>
                    <a:ext uri="{9D8B030D-6E8A-4147-A177-3AD203B41FA5}">
                      <a16:colId xmlns:a16="http://schemas.microsoft.com/office/drawing/2014/main" val="1968346851"/>
                    </a:ext>
                  </a:extLst>
                </a:gridCol>
                <a:gridCol w="1853460">
                  <a:extLst>
                    <a:ext uri="{9D8B030D-6E8A-4147-A177-3AD203B41FA5}">
                      <a16:colId xmlns:a16="http://schemas.microsoft.com/office/drawing/2014/main" val="798510908"/>
                    </a:ext>
                  </a:extLst>
                </a:gridCol>
                <a:gridCol w="1946611">
                  <a:extLst>
                    <a:ext uri="{9D8B030D-6E8A-4147-A177-3AD203B41FA5}">
                      <a16:colId xmlns:a16="http://schemas.microsoft.com/office/drawing/2014/main" val="3570415204"/>
                    </a:ext>
                  </a:extLst>
                </a:gridCol>
                <a:gridCol w="1946611">
                  <a:extLst>
                    <a:ext uri="{9D8B030D-6E8A-4147-A177-3AD203B41FA5}">
                      <a16:colId xmlns:a16="http://schemas.microsoft.com/office/drawing/2014/main" val="1399293989"/>
                    </a:ext>
                  </a:extLst>
                </a:gridCol>
              </a:tblGrid>
              <a:tr h="482386">
                <a:tc>
                  <a:txBody>
                    <a:bodyPr/>
                    <a:lstStyle/>
                    <a:p>
                      <a:r>
                        <a:rPr lang="en-US" dirty="0"/>
                        <a:t>Title of the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of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Journal/Conference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24"/>
                  </a:ext>
                </a:extLst>
              </a:tr>
              <a:tr h="137455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hybrid posture detection framework: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Integrating machine learning and deep neural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networks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0" i="0" u="sng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JSEN.2021.3055898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Effective in larger dimensions, has higher training period accuracy is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the dimensions get larger data processing gets slower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681876"/>
                  </a:ext>
                </a:extLst>
              </a:tr>
              <a:tr h="137455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Shortcut Learning in Deep Neural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sng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https://doi.org/10.1038/s42256-020-00257-z</a:t>
                      </a:r>
                      <a:endParaRPr lang="en-IN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learning and NLP makes the training faster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Too many convolutions decrease the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578425"/>
                  </a:ext>
                </a:extLst>
              </a:tr>
              <a:tr h="1674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Path Loss Prediction Based on Machine Learning Techniques: Principal Component Analysis, Artificial Neural Network, and Gaussian Process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http://dx.doi.org/10.3390/s20071927</a:t>
                      </a:r>
                      <a:endParaRPr lang="en-I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path loss is mathematically expressed using a linear log-distance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 dimensional regression reduces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69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34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5"/>
          <p:cNvSpPr txBox="1"/>
          <p:nvPr/>
        </p:nvSpPr>
        <p:spPr>
          <a:xfrm>
            <a:off x="1066925" y="1903925"/>
            <a:ext cx="9601200" cy="4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We create an environment which contains n Organisms and a fixed amount of foods and poisons scattered randomly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Organisms have a </a:t>
            </a:r>
            <a:r>
              <a:rPr lang="en-IN" sz="2400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dna</a:t>
            </a: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which decides how much they are attracted to or repelled by to the food and poison.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Organisms learn through the sacrifice of their ancestors to avoid poison and seek food. 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r>
              <a:rPr lang="en-IN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future generations are based on Genetic algorithm  with roulette wheel selection to pick the healthiest organisms as parents.</a:t>
            </a:r>
            <a:endParaRPr sz="2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4405140" y="1156055"/>
            <a:ext cx="1029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491" marR="0" lvl="0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Proposed Approach</a:t>
            </a:r>
            <a:endParaRPr sz="1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/>
          <p:nvPr/>
        </p:nvSpPr>
        <p:spPr>
          <a:xfrm>
            <a:off x="3048000" y="1581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5"/>
          <p:cNvSpPr txBox="1"/>
          <p:nvPr/>
        </p:nvSpPr>
        <p:spPr>
          <a:xfrm>
            <a:off x="989103" y="1903925"/>
            <a:ext cx="9601200" cy="4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●"/>
            </a:pPr>
            <a:endParaRPr sz="2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4405140" y="1156055"/>
            <a:ext cx="102927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491" marR="0" lvl="0" indent="-3428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Results and Discussion</a:t>
            </a:r>
            <a:endParaRPr sz="1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0ABC28-B4C4-4B83-1C6F-86CBB35A54AE}"/>
              </a:ext>
            </a:extLst>
          </p:cNvPr>
          <p:cNvSpPr/>
          <p:nvPr/>
        </p:nvSpPr>
        <p:spPr>
          <a:xfrm>
            <a:off x="756864" y="1823334"/>
            <a:ext cx="9698804" cy="47805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4AF08-A2AE-345A-7C26-830DE55E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55" y="2041440"/>
            <a:ext cx="9136001" cy="42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77685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1007</Words>
  <Application>Microsoft Office PowerPoint</Application>
  <PresentationFormat>Widescreen</PresentationFormat>
  <Paragraphs>140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Trebuchet MS</vt:lpstr>
      <vt:lpstr>Calibri</vt:lpstr>
      <vt:lpstr>Montserrat ExtraBold</vt:lpstr>
      <vt:lpstr>Montserrat Medium</vt:lpstr>
      <vt:lpstr>Montserrat</vt:lpstr>
      <vt:lpstr>Arial</vt:lpstr>
      <vt:lpstr>Futuristic Background by Slidesgo</vt:lpstr>
      <vt:lpstr>Evolving Organisms with Genetic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Kokila Paramanandam</dc:creator>
  <cp:lastModifiedBy>Manonmana Udupa</cp:lastModifiedBy>
  <cp:revision>8</cp:revision>
  <dcterms:modified xsi:type="dcterms:W3CDTF">2022-11-21T02:49:52Z</dcterms:modified>
</cp:coreProperties>
</file>